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4"/>
  </p:sldMasterIdLst>
  <p:notesMasterIdLst>
    <p:notesMasterId r:id="rId28"/>
  </p:notesMasterIdLst>
  <p:handoutMasterIdLst>
    <p:handoutMasterId r:id="rId29"/>
  </p:handoutMasterIdLst>
  <p:sldIdLst>
    <p:sldId id="285" r:id="rId5"/>
    <p:sldId id="277" r:id="rId6"/>
    <p:sldId id="262" r:id="rId7"/>
    <p:sldId id="314" r:id="rId8"/>
    <p:sldId id="266" r:id="rId9"/>
    <p:sldId id="295" r:id="rId10"/>
    <p:sldId id="303" r:id="rId11"/>
    <p:sldId id="299" r:id="rId12"/>
    <p:sldId id="312" r:id="rId13"/>
    <p:sldId id="302" r:id="rId14"/>
    <p:sldId id="305" r:id="rId15"/>
    <p:sldId id="306" r:id="rId16"/>
    <p:sldId id="307" r:id="rId17"/>
    <p:sldId id="313" r:id="rId18"/>
    <p:sldId id="310" r:id="rId19"/>
    <p:sldId id="315" r:id="rId20"/>
    <p:sldId id="323" r:id="rId21"/>
    <p:sldId id="324" r:id="rId22"/>
    <p:sldId id="325" r:id="rId23"/>
    <p:sldId id="326" r:id="rId24"/>
    <p:sldId id="327" r:id="rId25"/>
    <p:sldId id="322" r:id="rId26"/>
    <p:sldId id="29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3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CC48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67761" autoAdjust="0"/>
  </p:normalViewPr>
  <p:slideViewPr>
    <p:cSldViewPr snapToGrid="0">
      <p:cViewPr varScale="1">
        <p:scale>
          <a:sx n="74" d="100"/>
          <a:sy n="74" d="100"/>
        </p:scale>
        <p:origin x="1908" y="60"/>
      </p:cViewPr>
      <p:guideLst>
        <p:guide orient="horz" pos="3648"/>
        <p:guide pos="2663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7E1B8-528F-4D87-8EBD-B843BAE2C861}" type="datetimeFigureOut">
              <a:rPr lang="en-US" smtClean="0"/>
              <a:t>3/14/2022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E576D-777F-42E1-9739-7FD89F404092}" type="datetimeFigureOut">
              <a:rPr lang="en-US" smtClean="0"/>
              <a:t>3/14/2022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F1A11-BB96-443E-B274-982C61AA7E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F1A11-BB96-443E-B274-982C61AA7E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129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F1A11-BB96-443E-B274-982C61AA7E0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558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lot of correlations you would expect…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Ratings 1 &amp; 2 strongly associated </a:t>
            </a:r>
            <a:r>
              <a:rPr lang="en-US" dirty="0"/>
              <a:t>w/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Recommendation of NO.</a:t>
            </a:r>
            <a:r>
              <a:rPr lang="en-US" dirty="0"/>
              <a:t>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Rating of 3 had confidence </a:t>
            </a:r>
            <a:r>
              <a:rPr lang="en-US" dirty="0"/>
              <a:t>level/accuracy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58.6% </a:t>
            </a:r>
            <a:r>
              <a:rPr lang="en-US" dirty="0"/>
              <a:t>of association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w/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Recommendation of NO.</a:t>
            </a:r>
            <a:r>
              <a:rPr lang="en-US" dirty="0"/>
              <a:t>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pPr lvl="1" indent="-171450"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Ratings of 3 are far more split between recommendations.</a:t>
            </a:r>
            <a:r>
              <a:rPr lang="en-US" dirty="0"/>
              <a:t>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pPr lvl="1" indent="-171450">
              <a:buFont typeface="Arial" panose="020B0604020202020204" pitchFamily="34" charset="0"/>
              <a:buChar char="•"/>
              <a:defRPr/>
            </a:pPr>
            <a:r>
              <a:rPr lang="en-US" dirty="0"/>
              <a:t>Rating 3 customers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could be incentivized to sway their recommendation of a product.</a:t>
            </a:r>
            <a:r>
              <a:rPr lang="en-US" dirty="0"/>
              <a:t>  </a:t>
            </a:r>
            <a:endParaRPr lang="en-US" dirty="0">
              <a:cs typeface="Calibri" panose="020F0502020204030204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/>
              <a:t>Association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rules with the highest </a:t>
            </a:r>
            <a:r>
              <a:rPr lang="en-US" dirty="0"/>
              <a:t>confidence/or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 </a:t>
            </a:r>
            <a:r>
              <a:rPr lang="en-US" dirty="0"/>
              <a:t>were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between Ratings of 5 and Recommended = Yes.</a:t>
            </a:r>
            <a:r>
              <a:rPr lang="en-US" dirty="0"/>
              <a:t>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pPr lvl="1" indent="-171450">
              <a:buFont typeface="Arial" panose="020B0604020202020204" pitchFamily="34" charset="0"/>
              <a:buChar char="•"/>
              <a:defRPr/>
            </a:pPr>
            <a:r>
              <a:rPr lang="en-US" dirty="0"/>
              <a:t>Top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 rules with 100% confidence, 5 were also associated with the age group </a:t>
            </a:r>
            <a:r>
              <a:rPr lang="en-US" dirty="0"/>
              <a:t>35-44</a:t>
            </a:r>
            <a:endParaRPr lang="en-US" dirty="0">
              <a:cs typeface="Calibri" panose="020F0502020204030204"/>
            </a:endParaRPr>
          </a:p>
          <a:p>
            <a:pPr lvl="1" indent="-171450">
              <a:buFont typeface="Arial" panose="020B0604020202020204" pitchFamily="34" charset="0"/>
              <a:buChar char="•"/>
              <a:defRPr/>
            </a:pPr>
            <a:r>
              <a:rPr lang="en-US" dirty="0"/>
              <a:t>This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age group was the most likely to recommend a product and give a higher rating than most.</a:t>
            </a: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F1A11-BB96-443E-B274-982C61AA7E0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88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F1A11-BB96-443E-B274-982C61AA7E0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409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F1A11-BB96-443E-B274-982C61AA7E0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61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F1A11-BB96-443E-B274-982C61AA7E0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165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F1A11-BB96-443E-B274-982C61AA7E0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496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F1A11-BB96-443E-B274-982C61AA7E0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55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F1A11-BB96-443E-B274-982C61AA7E0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1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F1A11-BB96-443E-B274-982C61AA7E0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43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F1A11-BB96-443E-B274-982C61AA7E0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948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F1A11-BB96-443E-B274-982C61AA7E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49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F1A11-BB96-443E-B274-982C61AA7E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093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F1A11-BB96-443E-B274-982C61AA7E0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805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F1A11-BB96-443E-B274-982C61AA7E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758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F1A11-BB96-443E-B274-982C61AA7E0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862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F1A11-BB96-443E-B274-982C61AA7E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92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F1A11-BB96-443E-B274-982C61AA7E0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70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F1A11-BB96-443E-B274-982C61AA7E0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03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8BB75-1874-4138-91E7-94880AB609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10B902-4652-49F2-BC45-1EC664C3A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9" indent="0" algn="ctr">
              <a:buNone/>
              <a:defRPr sz="2000"/>
            </a:lvl2pPr>
            <a:lvl3pPr marL="914418" indent="0" algn="ctr">
              <a:buNone/>
              <a:defRPr sz="1800"/>
            </a:lvl3pPr>
            <a:lvl4pPr marL="1371627" indent="0" algn="ctr">
              <a:buNone/>
              <a:defRPr sz="1600"/>
            </a:lvl4pPr>
            <a:lvl5pPr marL="1828837" indent="0" algn="ctr">
              <a:buNone/>
              <a:defRPr sz="1600"/>
            </a:lvl5pPr>
            <a:lvl6pPr marL="2286046" indent="0" algn="ctr">
              <a:buNone/>
              <a:defRPr sz="1600"/>
            </a:lvl6pPr>
            <a:lvl7pPr marL="2743255" indent="0" algn="ctr">
              <a:buNone/>
              <a:defRPr sz="1600"/>
            </a:lvl7pPr>
            <a:lvl8pPr marL="3200464" indent="0" algn="ctr">
              <a:buNone/>
              <a:defRPr sz="1600"/>
            </a:lvl8pPr>
            <a:lvl9pPr marL="365767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ACF7A-D885-4131-B0F7-1B330455C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E1645-C518-48AE-AC3F-E7B3A13D9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A8B1C-3179-4461-8D2B-4CFA54A93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465197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F85BC-8EB8-458D-9EF8-443BDD06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359B3-3313-4840-BD92-D4EF74D25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382A1-AFB0-4F62-978C-294708EA4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980BD-3C82-4A46-9F9A-DC2F5E217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D56B4-080D-4450-B61A-9B37D2052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531266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674F4D-CB49-4AE7-835E-4718539396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4CCF52-E62A-491A-A7F9-F9B3274FC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77102-AD0A-4B55-95EF-DFC501526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A877A-F417-4A7E-A21F-C8D429B15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AC84A-74DE-442E-B7AB-85A502681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49089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6" y="4687178"/>
            <a:ext cx="159851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4" y="1726673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91" y="71740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4" y="2858633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7" y="3667947"/>
            <a:ext cx="9285382" cy="1277857"/>
          </a:xfrm>
        </p:spPr>
        <p:txBody>
          <a:bodyPr anchor="ctr"/>
          <a:lstStyle>
            <a:lvl1pPr algn="l">
              <a:defRPr sz="60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7"/>
            <a:ext cx="3677297" cy="682094"/>
          </a:xfrm>
        </p:spPr>
        <p:txBody>
          <a:bodyPr anchor="ctr"/>
          <a:lstStyle>
            <a:lvl1pPr marL="0" indent="0" algn="l">
              <a:buNone/>
              <a:defRPr sz="2400" cap="all" baseline="0"/>
            </a:lvl1pPr>
            <a:lvl2pPr marL="457209" indent="0" algn="ctr">
              <a:buNone/>
              <a:defRPr sz="2000"/>
            </a:lvl2pPr>
            <a:lvl3pPr marL="914418" indent="0" algn="ctr">
              <a:buNone/>
              <a:defRPr sz="1800"/>
            </a:lvl3pPr>
            <a:lvl4pPr marL="1371627" indent="0" algn="ctr">
              <a:buNone/>
              <a:defRPr sz="1600"/>
            </a:lvl4pPr>
            <a:lvl5pPr marL="1828837" indent="0" algn="ctr">
              <a:buNone/>
              <a:defRPr sz="1600"/>
            </a:lvl5pPr>
            <a:lvl6pPr marL="2286046" indent="0" algn="ctr">
              <a:buNone/>
              <a:defRPr sz="1600"/>
            </a:lvl6pPr>
            <a:lvl7pPr marL="2743255" indent="0" algn="ctr">
              <a:buNone/>
              <a:defRPr sz="1600"/>
            </a:lvl7pPr>
            <a:lvl8pPr marL="3200464" indent="0" algn="ctr">
              <a:buNone/>
              <a:defRPr sz="1600"/>
            </a:lvl8pPr>
            <a:lvl9pPr marL="3657673" indent="0" algn="ctr">
              <a:buNone/>
              <a:defRPr sz="1600"/>
            </a:lvl9pPr>
          </a:lstStyle>
          <a:p>
            <a:r>
              <a:rPr lang="en-US"/>
              <a:t>CLICK TO EDIT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8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2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9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002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3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7" y="0"/>
            <a:ext cx="6175113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7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7" y="4238626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481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8" y="2903539"/>
            <a:ext cx="3104198" cy="34547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2" y="3249014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1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4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3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4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7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3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7" y="4897426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1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6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8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6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106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3" y="2145859"/>
            <a:ext cx="5042568" cy="345473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6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3" y="3198052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8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3" y="5302435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3" y="4250244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20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7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1" y="1676400"/>
            <a:ext cx="1219199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914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Image,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9" y="2069658"/>
            <a:ext cx="5042568" cy="345476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9" y="241513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8" y="3587639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9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5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24137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a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7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9"/>
            <a:ext cx="3295187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9"/>
            <a:ext cx="3295187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5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1" y="805544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1110287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71065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9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7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8" y="4277953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4" y="475256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4" y="5217645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8" y="567320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2" y="3363687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31569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7" y="0"/>
            <a:ext cx="6175113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7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7" y="4238626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9E07-B630-4684-A143-F60DF208C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C2D16-EE43-426F-8E87-E3ADCC3E1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77CDC-9D6A-499D-9476-E52CA2A38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B0608-3FB3-468A-B611-C70D1C5F5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8BE14-BDCC-4AAA-87E9-37AC6297C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7945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6"/>
            <a:ext cx="1500623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6" y="2750393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1" y="903514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6" y="8970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143" y="5201920"/>
            <a:ext cx="5747657" cy="992505"/>
          </a:xfrm>
        </p:spPr>
        <p:txBody>
          <a:bodyPr anchor="ctr">
            <a:normAutofit/>
          </a:bodyPr>
          <a:lstStyle>
            <a:lvl1pPr>
              <a:defRPr sz="4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Graphic 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6" y="1857933"/>
            <a:ext cx="922102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7" name="Graphic 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3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6" y="1857932"/>
            <a:ext cx="922102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1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1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1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Title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7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2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3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" y="4"/>
            <a:ext cx="5288282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3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3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3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1" y="2816574"/>
            <a:ext cx="561422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1" y="3805803"/>
            <a:ext cx="561422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2" y="4795030"/>
            <a:ext cx="561422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7" y="3074239"/>
            <a:ext cx="2427513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7" y="4074890"/>
            <a:ext cx="2427513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7" y="5016922"/>
            <a:ext cx="2427513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1/7/20XX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9" indent="0">
              <a:lnSpc>
                <a:spcPct val="150000"/>
              </a:lnSpc>
              <a:buNone/>
              <a:defRPr sz="1200"/>
            </a:lvl2pPr>
            <a:lvl3pPr marL="914418" indent="0">
              <a:lnSpc>
                <a:spcPct val="150000"/>
              </a:lnSpc>
              <a:buNone/>
              <a:defRPr sz="1200"/>
            </a:lvl3pPr>
            <a:lvl4pPr marL="1371627" indent="0">
              <a:lnSpc>
                <a:spcPct val="150000"/>
              </a:lnSpc>
              <a:buNone/>
              <a:defRPr sz="1200"/>
            </a:lvl4pPr>
            <a:lvl5pPr marL="1828837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3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9" indent="0">
              <a:lnSpc>
                <a:spcPct val="150000"/>
              </a:lnSpc>
              <a:buNone/>
              <a:defRPr sz="1200"/>
            </a:lvl2pPr>
            <a:lvl3pPr marL="914418" indent="0">
              <a:lnSpc>
                <a:spcPct val="150000"/>
              </a:lnSpc>
              <a:buNone/>
              <a:defRPr sz="1200"/>
            </a:lvl3pPr>
            <a:lvl4pPr marL="1371627" indent="0">
              <a:lnSpc>
                <a:spcPct val="150000"/>
              </a:lnSpc>
              <a:buNone/>
              <a:defRPr sz="1200"/>
            </a:lvl4pPr>
            <a:lvl5pPr marL="1828837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1"/>
            <a:ext cx="8763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5"/>
            <a:ext cx="10134602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1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3" y="2413000"/>
            <a:ext cx="4114795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4" y="6356351"/>
            <a:ext cx="30384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3" y="2046288"/>
            <a:ext cx="554445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4143" y="3162300"/>
            <a:ext cx="5544458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marL="0" lvl="0" indent="0" algn="l" defTabSz="91441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1110287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2" y="1850572"/>
            <a:ext cx="10134602" cy="4093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5"/>
            <a:ext cx="10134602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7" y="2233881"/>
            <a:ext cx="3917852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6" y="2233881"/>
            <a:ext cx="3917852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5"/>
            <a:ext cx="10134602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4" y="5061425"/>
            <a:ext cx="2443653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4" y="5406900"/>
            <a:ext cx="2443098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7" y="5061425"/>
            <a:ext cx="2443653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8" y="5406900"/>
            <a:ext cx="2443098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5"/>
            <a:ext cx="2443653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6" y="5406900"/>
            <a:ext cx="2443098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2" y="5057898"/>
            <a:ext cx="2443653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3" y="5403373"/>
            <a:ext cx="2443098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3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9" y="3121794"/>
            <a:ext cx="1799278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4" y="3121794"/>
            <a:ext cx="1799278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91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6" y="3121794"/>
            <a:ext cx="1799278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9" y="3121794"/>
            <a:ext cx="1799278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8" y="3121794"/>
            <a:ext cx="1799278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" y="3121794"/>
            <a:ext cx="1799278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5"/>
            <a:ext cx="10134602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" y="2325820"/>
            <a:ext cx="1799278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8" y="2586626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Text Placeholder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9" name="Text Placeholder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8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1" name="Text Placeholder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4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3" name="Text Placeholder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5" name="Text Placeholder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9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7" name="Text Placeholder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9" y="4763008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9" name="Text Placeholder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4" y="4527297"/>
            <a:ext cx="1799278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0" name="Text Placeholder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7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7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3"/>
            <a:ext cx="2330727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9" indent="0">
              <a:lnSpc>
                <a:spcPct val="100000"/>
              </a:lnSpc>
              <a:buNone/>
              <a:defRPr sz="1400" spc="50" baseline="0"/>
            </a:lvl2pPr>
            <a:lvl3pPr marL="914418" indent="0">
              <a:lnSpc>
                <a:spcPct val="100000"/>
              </a:lnSpc>
              <a:buNone/>
              <a:defRPr sz="1400" spc="50" baseline="0"/>
            </a:lvl3pPr>
            <a:lvl4pPr marL="1371627" indent="0">
              <a:lnSpc>
                <a:spcPct val="100000"/>
              </a:lnSpc>
              <a:buNone/>
              <a:defRPr sz="1400" spc="50" baseline="0"/>
            </a:lvl4pPr>
            <a:lvl5pPr marL="1828837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6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6" y="5120723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9" indent="0">
              <a:lnSpc>
                <a:spcPct val="100000"/>
              </a:lnSpc>
              <a:buNone/>
              <a:defRPr sz="1400" spc="50" baseline="0"/>
            </a:lvl2pPr>
            <a:lvl3pPr marL="914418" indent="0">
              <a:lnSpc>
                <a:spcPct val="100000"/>
              </a:lnSpc>
              <a:buNone/>
              <a:defRPr sz="1400" spc="50" baseline="0"/>
            </a:lvl3pPr>
            <a:lvl4pPr marL="1371627" indent="0">
              <a:lnSpc>
                <a:spcPct val="100000"/>
              </a:lnSpc>
              <a:buNone/>
              <a:defRPr sz="1400" spc="50" baseline="0"/>
            </a:lvl4pPr>
            <a:lvl5pPr marL="1828837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8" y="3788813"/>
            <a:ext cx="2330727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8" y="5120723"/>
            <a:ext cx="2330727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9" indent="0">
              <a:lnSpc>
                <a:spcPct val="100000"/>
              </a:lnSpc>
              <a:buNone/>
              <a:defRPr sz="1400" spc="50" baseline="0"/>
            </a:lvl2pPr>
            <a:lvl3pPr marL="914418" indent="0">
              <a:lnSpc>
                <a:spcPct val="100000"/>
              </a:lnSpc>
              <a:buNone/>
              <a:defRPr sz="1400" spc="50" baseline="0"/>
            </a:lvl3pPr>
            <a:lvl4pPr marL="1371627" indent="0">
              <a:lnSpc>
                <a:spcPct val="100000"/>
              </a:lnSpc>
              <a:buNone/>
              <a:defRPr sz="1400" spc="50" baseline="0"/>
            </a:lvl4pPr>
            <a:lvl5pPr marL="1828837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3" y="3788457"/>
            <a:ext cx="2330727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3" y="5120367"/>
            <a:ext cx="2330727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9" indent="0">
              <a:lnSpc>
                <a:spcPct val="100000"/>
              </a:lnSpc>
              <a:buNone/>
              <a:defRPr sz="1400" spc="50" baseline="0"/>
            </a:lvl2pPr>
            <a:lvl3pPr marL="914418" indent="0">
              <a:lnSpc>
                <a:spcPct val="100000"/>
              </a:lnSpc>
              <a:buNone/>
              <a:defRPr sz="1400" spc="50" baseline="0"/>
            </a:lvl3pPr>
            <a:lvl4pPr marL="1371627" indent="0">
              <a:lnSpc>
                <a:spcPct val="100000"/>
              </a:lnSpc>
              <a:buNone/>
              <a:defRPr sz="1400" spc="50" baseline="0"/>
            </a:lvl4pPr>
            <a:lvl5pPr marL="1828837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1"/>
            <a:ext cx="2330727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8" y="4464811"/>
            <a:ext cx="2330727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3" y="4464455"/>
            <a:ext cx="2330727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4"/>
            <a:ext cx="2330727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C45D4-31CE-4D66-8DA6-23ACB4386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A1DB6-3815-43A2-9479-C6568357C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B39C-C9F6-4215-93EA-1731BDF3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D5ECB-7A4D-4713-BEA5-129B324ED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31750-13AD-4F8D-9001-BD0CFDD18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71959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43DE6-7ED2-4EC8-BDEA-BE692F11D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ED073-306E-402E-96F1-73B34E9308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F62ACE-B653-4ECB-9217-A64A52D26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3A2F1-CAC3-4E4F-91EE-60B89169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1F18C-F58E-4D09-A68C-55F4E65B4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8DFEC-0D4B-4771-9B6A-9549956EF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32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1D90F-0AEA-4E37-8120-267EE078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F7A39-20DF-40A7-A8D9-499B8D4F2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134E4-F231-4F37-97D4-D4AF93661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9B4ED5-D7AC-41E7-AC0F-FA3135DD97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6F1EB7-2199-44E5-85B4-F80F048DF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4FA49A-70C9-4B5E-B2AC-36EB0F47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4BD479-5DF8-4CA4-BB1A-AF1C90322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FA98D3-B0EE-475D-AF19-E31E81DDA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6B0F8E-4137-4190-83FB-CDA3E56AC8C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143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E4EB7-7599-426A-A1F4-33996425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A17835-2C3E-4BAE-8780-25B1ABB73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3A4A9E-1AC7-44F6-BAC6-29DF569F2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C0BD7-DD1E-4A80-8A3B-59B8BA746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51212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C30A52-E265-41F5-A4C6-2CAE39087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B7B1BD-A02F-4D4F-8587-30780537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7B125-1BCE-4943-A9A0-C7AB0AA70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4898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2E09-A141-4972-9C14-10B4A5B20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62F1D-6DED-4F42-B008-6F0B03FC4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6F302-670C-4584-9417-5EB9F76E8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9" indent="0">
              <a:buNone/>
              <a:defRPr sz="1400"/>
            </a:lvl2pPr>
            <a:lvl3pPr marL="914418" indent="0">
              <a:buNone/>
              <a:defRPr sz="1200"/>
            </a:lvl3pPr>
            <a:lvl4pPr marL="1371627" indent="0">
              <a:buNone/>
              <a:defRPr sz="1000"/>
            </a:lvl4pPr>
            <a:lvl5pPr marL="1828837" indent="0">
              <a:buNone/>
              <a:defRPr sz="1000"/>
            </a:lvl5pPr>
            <a:lvl6pPr marL="2286046" indent="0">
              <a:buNone/>
              <a:defRPr sz="1000"/>
            </a:lvl6pPr>
            <a:lvl7pPr marL="2743255" indent="0">
              <a:buNone/>
              <a:defRPr sz="1000"/>
            </a:lvl7pPr>
            <a:lvl8pPr marL="3200464" indent="0">
              <a:buNone/>
              <a:defRPr sz="1000"/>
            </a:lvl8pPr>
            <a:lvl9pPr marL="365767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977A1E-1E51-4CD0-B6D9-014223911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F1D7D9-1652-45B0-8446-FBEEAAD6E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962AD-45C1-494E-AA5E-D602ECC1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08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1D877-BADF-4CC9-8892-836084A0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3D7A31-D396-406B-B3A8-DFE9C8180F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9" indent="0">
              <a:buNone/>
              <a:defRPr sz="2800"/>
            </a:lvl2pPr>
            <a:lvl3pPr marL="914418" indent="0">
              <a:buNone/>
              <a:defRPr sz="2400"/>
            </a:lvl3pPr>
            <a:lvl4pPr marL="1371627" indent="0">
              <a:buNone/>
              <a:defRPr sz="2000"/>
            </a:lvl4pPr>
            <a:lvl5pPr marL="1828837" indent="0">
              <a:buNone/>
              <a:defRPr sz="2000"/>
            </a:lvl5pPr>
            <a:lvl6pPr marL="2286046" indent="0">
              <a:buNone/>
              <a:defRPr sz="2000"/>
            </a:lvl6pPr>
            <a:lvl7pPr marL="2743255" indent="0">
              <a:buNone/>
              <a:defRPr sz="2000"/>
            </a:lvl7pPr>
            <a:lvl8pPr marL="3200464" indent="0">
              <a:buNone/>
              <a:defRPr sz="2000"/>
            </a:lvl8pPr>
            <a:lvl9pPr marL="3657673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D0E3C5-639F-47EC-A2C9-D59AEDF59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9" indent="0">
              <a:buNone/>
              <a:defRPr sz="1400"/>
            </a:lvl2pPr>
            <a:lvl3pPr marL="914418" indent="0">
              <a:buNone/>
              <a:defRPr sz="1200"/>
            </a:lvl3pPr>
            <a:lvl4pPr marL="1371627" indent="0">
              <a:buNone/>
              <a:defRPr sz="1000"/>
            </a:lvl4pPr>
            <a:lvl5pPr marL="1828837" indent="0">
              <a:buNone/>
              <a:defRPr sz="1000"/>
            </a:lvl5pPr>
            <a:lvl6pPr marL="2286046" indent="0">
              <a:buNone/>
              <a:defRPr sz="1000"/>
            </a:lvl6pPr>
            <a:lvl7pPr marL="2743255" indent="0">
              <a:buNone/>
              <a:defRPr sz="1000"/>
            </a:lvl7pPr>
            <a:lvl8pPr marL="3200464" indent="0">
              <a:buNone/>
              <a:defRPr sz="1000"/>
            </a:lvl8pPr>
            <a:lvl9pPr marL="365767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53EB5A-425E-45C8-B3E7-9FF544BA7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75161-2647-4A21-8A76-B51815CD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57917C-A6EF-4FEA-89F5-144FF6CD9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88268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C16F3F-D0E4-41B4-883D-18BF73F9D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50AE0-AD29-4450-BCFC-1E2319238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19505-C8DF-42C2-AE4C-AE904C92EF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5FC08-CFE2-448D-A633-CE407F9051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9D788-119D-4E87-B5E8-0D29A3CA06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054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21" r:id="rId18"/>
    <p:sldLayoutId id="2147483678" r:id="rId19"/>
    <p:sldLayoutId id="2147483651" r:id="rId20"/>
    <p:sldLayoutId id="2147483671" r:id="rId21"/>
    <p:sldLayoutId id="2147483679" r:id="rId22"/>
    <p:sldLayoutId id="2147483677" r:id="rId23"/>
    <p:sldLayoutId id="2147483653" r:id="rId24"/>
    <p:sldLayoutId id="2147483650" r:id="rId25"/>
    <p:sldLayoutId id="2147483654" r:id="rId26"/>
    <p:sldLayoutId id="2147483674" r:id="rId27"/>
    <p:sldLayoutId id="2147483676" r:id="rId28"/>
  </p:sldLayoutIdLst>
  <p:hf hdr="0"/>
  <p:txStyles>
    <p:titleStyle>
      <a:lvl1pPr algn="l" defTabSz="91441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1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4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3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2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41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50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59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69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78" indent="-228605" algn="l" defTabSz="91441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9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8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7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7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6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5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4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73" algn="l" defTabSz="9144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4164480-ECF3-4F09-B48E-13A40EAE5A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3" y="71740"/>
            <a:ext cx="12191998" cy="6858000"/>
          </a:xfrm>
          <a:solidFill>
            <a:schemeClr val="bg1"/>
          </a:solidFill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2D5ABC8-73C6-4DB8-B474-F46298EA24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0C49F68-0122-45AF-8FB2-4A73D67BEF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FFBF6C-2281-4A59-8BF0-A256739C0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C600DDB-51C1-4E0E-8FC1-10C888E4E7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EE427349-2C23-4643-A4C8-552661FAA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1">
              <a:alpha val="9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Applied Data science Masters portfolio</a:t>
            </a:r>
          </a:p>
        </p:txBody>
      </p:sp>
      <p:sp>
        <p:nvSpPr>
          <p:cNvPr id="32" name="Subtitle 31">
            <a:extLst>
              <a:ext uri="{FF2B5EF4-FFF2-40B4-BE49-F238E27FC236}">
                <a16:creationId xmlns:a16="http://schemas.microsoft.com/office/drawing/2014/main" id="{F69B5076-6A18-4AD8-A2C2-DB967CF6E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Andrea Brennan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4BB374-4C53-4405-B3D6-928C68A87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36372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DDB411-0E13-3741-911B-CFCB74C5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245429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CB1F0A24-F7A9-49E0-8EEB-21EBB829A552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l="29142" r="29142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5751E-D0AF-4AF0-9323-CE24FD0B41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4769" y="2069658"/>
            <a:ext cx="5042568" cy="345477"/>
          </a:xfrm>
        </p:spPr>
        <p:txBody>
          <a:bodyPr/>
          <a:lstStyle/>
          <a:p>
            <a:r>
              <a:rPr lang="en-US" dirty="0"/>
              <a:t>CHALLENGE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C731C-5DBF-46AF-9CE2-842E78B9DC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4769" y="2415135"/>
            <a:ext cx="5041422" cy="1077733"/>
          </a:xfrm>
        </p:spPr>
        <p:txBody>
          <a:bodyPr>
            <a:normAutofit/>
          </a:bodyPr>
          <a:lstStyle/>
          <a:p>
            <a:r>
              <a:rPr lang="en-US" sz="1400" dirty="0"/>
              <a:t>Utilize various data analytics techniques to understand how online retailers could increase sales and market share for women’s clothing products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5EFD04-AA9D-43C5-85BF-46A86567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Women’s Ecommerce Clothing reviews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5E95F0E-1801-4354-90FE-163F8068B34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Portfolio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B7A7D68-E646-4290-B67D-CE01C4FC813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350DB8-14EC-4D6C-BF19-24F8D4AF69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34008" y="3920139"/>
            <a:ext cx="5042568" cy="320382"/>
          </a:xfrm>
        </p:spPr>
        <p:txBody>
          <a:bodyPr/>
          <a:lstStyle/>
          <a:p>
            <a:r>
              <a:rPr lang="en-US" dirty="0"/>
              <a:t>Analysis AND MODELING TECHNIQUES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4A76027-730C-4C7D-AB47-EDB4C6E9D41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34007" y="4265614"/>
            <a:ext cx="5041422" cy="2286712"/>
          </a:xfrm>
        </p:spPr>
        <p:txBody>
          <a:bodyPr>
            <a:normAutofit/>
          </a:bodyPr>
          <a:lstStyle/>
          <a:p>
            <a:pPr marL="171453" indent="-171453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Sentiment Analysis</a:t>
            </a:r>
          </a:p>
          <a:p>
            <a:pPr marL="171453" indent="-171453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Association Rule Mining</a:t>
            </a:r>
          </a:p>
          <a:p>
            <a:pPr marL="171453" indent="-171453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K-Means Clustering</a:t>
            </a:r>
          </a:p>
          <a:p>
            <a:pPr marL="171453" indent="-171453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Support Vector Machine Analysis</a:t>
            </a:r>
          </a:p>
          <a:p>
            <a:pPr marL="171453" indent="-171453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Naïve Bayes Analysis</a:t>
            </a:r>
          </a:p>
          <a:p>
            <a:pPr marL="171453" indent="-171453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Random Forests</a:t>
            </a:r>
          </a:p>
          <a:p>
            <a:pPr marL="171453" indent="-171453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Decision Trees</a:t>
            </a:r>
          </a:p>
        </p:txBody>
      </p:sp>
    </p:spTree>
    <p:extLst>
      <p:ext uri="{BB962C8B-B14F-4D97-AF65-F5344CB8AC3E}">
        <p14:creationId xmlns:p14="http://schemas.microsoft.com/office/powerpoint/2010/main" val="320387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33F363-D30E-4AB7-A7A4-D6DBA884E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02/27/2022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A17CC4-5100-4F2A-96F4-519F3C25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Portfolio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F69640-2C43-4888-87AD-D8CAB2EE2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11</a:t>
            </a:fld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10D98685-0327-481C-B33E-B995B2D91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3200" dirty="0"/>
              <a:t>Women’s E-Commerce Clothing Reviews</a:t>
            </a:r>
            <a:br>
              <a:rPr lang="en-US" sz="3200" dirty="0"/>
            </a:br>
            <a:r>
              <a:rPr lang="en-US" sz="3200" dirty="0"/>
              <a:t>Dataset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728E258-0D65-400E-AA26-8C5C01161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6297"/>
            <a:ext cx="7062747" cy="3646557"/>
          </a:xfrm>
        </p:spPr>
        <p:txBody>
          <a:bodyPr>
            <a:noAutofit/>
          </a:bodyPr>
          <a:lstStyle/>
          <a:p>
            <a:pPr>
              <a:spcBef>
                <a:spcPts val="800"/>
              </a:spcBef>
            </a:pPr>
            <a:r>
              <a:rPr lang="en-US" sz="1400" dirty="0"/>
              <a:t>This dataset includes </a:t>
            </a:r>
            <a:r>
              <a:rPr lang="en-US" sz="1400" b="1" dirty="0"/>
              <a:t>23486 rows and 10 feature variables</a:t>
            </a:r>
            <a:r>
              <a:rPr lang="en-US" sz="1400" dirty="0"/>
              <a:t>. Each row corresponds to a customer review, and includes the variables:</a:t>
            </a:r>
          </a:p>
          <a:p>
            <a:pPr>
              <a:spcBef>
                <a:spcPts val="800"/>
              </a:spcBef>
            </a:pPr>
            <a:r>
              <a:rPr lang="en-US" sz="1200" b="1" dirty="0"/>
              <a:t>Clothing ID:</a:t>
            </a:r>
            <a:r>
              <a:rPr lang="en-US" sz="1200" dirty="0"/>
              <a:t> Integer Categorical variable that refers to the specific piece being reviewed. </a:t>
            </a:r>
          </a:p>
          <a:p>
            <a:pPr>
              <a:spcBef>
                <a:spcPts val="800"/>
              </a:spcBef>
            </a:pPr>
            <a:r>
              <a:rPr lang="en-US" sz="1200" b="1" dirty="0"/>
              <a:t>Age:</a:t>
            </a:r>
            <a:r>
              <a:rPr lang="en-US" sz="1200" dirty="0"/>
              <a:t> Positive Integer variable of the reviewers age.</a:t>
            </a:r>
          </a:p>
          <a:p>
            <a:pPr>
              <a:spcBef>
                <a:spcPts val="800"/>
              </a:spcBef>
            </a:pPr>
            <a:r>
              <a:rPr lang="en-US" sz="1200" b="1" dirty="0"/>
              <a:t>Title:</a:t>
            </a:r>
            <a:r>
              <a:rPr lang="en-US" sz="1200" dirty="0"/>
              <a:t> String variable for the title of the review.</a:t>
            </a:r>
          </a:p>
          <a:p>
            <a:pPr>
              <a:spcBef>
                <a:spcPts val="800"/>
              </a:spcBef>
            </a:pPr>
            <a:r>
              <a:rPr lang="en-US" sz="1200" b="1" dirty="0"/>
              <a:t>Review Text:</a:t>
            </a:r>
            <a:r>
              <a:rPr lang="en-US" sz="1200" dirty="0"/>
              <a:t> String variable for the review body. </a:t>
            </a:r>
          </a:p>
          <a:p>
            <a:pPr>
              <a:spcBef>
                <a:spcPts val="800"/>
              </a:spcBef>
            </a:pPr>
            <a:r>
              <a:rPr lang="en-US" sz="1200" b="1" dirty="0"/>
              <a:t>Rating:</a:t>
            </a:r>
            <a:r>
              <a:rPr lang="en-US" sz="1200" dirty="0"/>
              <a:t> Positive Ordinal Integer variable for the product score granted by the customer from 1 Worst, to 5 Best. </a:t>
            </a:r>
          </a:p>
          <a:p>
            <a:pPr>
              <a:spcBef>
                <a:spcPts val="800"/>
              </a:spcBef>
            </a:pPr>
            <a:r>
              <a:rPr lang="en-US" sz="1200" b="1" dirty="0"/>
              <a:t>Recommended IND:</a:t>
            </a:r>
            <a:r>
              <a:rPr lang="en-US" sz="1200" dirty="0"/>
              <a:t> Binary variable stating where the customer recommends the product where 1 is recommended, 0 is not recommended. </a:t>
            </a:r>
          </a:p>
          <a:p>
            <a:pPr>
              <a:spcBef>
                <a:spcPts val="800"/>
              </a:spcBef>
            </a:pPr>
            <a:r>
              <a:rPr lang="en-US" sz="1200" b="1" dirty="0"/>
              <a:t>Positive Feedback Count:</a:t>
            </a:r>
            <a:r>
              <a:rPr lang="en-US" sz="1200" dirty="0"/>
              <a:t> Positive Integer documenting the number of other customers who found this review helpful.</a:t>
            </a:r>
          </a:p>
          <a:p>
            <a:pPr>
              <a:spcBef>
                <a:spcPts val="800"/>
              </a:spcBef>
            </a:pPr>
            <a:r>
              <a:rPr lang="en-US" sz="1200" b="1" dirty="0"/>
              <a:t>Division Name:</a:t>
            </a:r>
            <a:r>
              <a:rPr lang="en-US" sz="1200" dirty="0"/>
              <a:t> Categorical name of the product high level division.</a:t>
            </a:r>
          </a:p>
          <a:p>
            <a:pPr>
              <a:spcBef>
                <a:spcPts val="800"/>
              </a:spcBef>
            </a:pPr>
            <a:r>
              <a:rPr lang="en-US" sz="1200" b="1" dirty="0"/>
              <a:t>Department Name:</a:t>
            </a:r>
            <a:r>
              <a:rPr lang="en-US" sz="1200" dirty="0"/>
              <a:t> Categorical name of the product department name.</a:t>
            </a:r>
          </a:p>
          <a:p>
            <a:pPr>
              <a:spcBef>
                <a:spcPts val="800"/>
              </a:spcBef>
            </a:pPr>
            <a:r>
              <a:rPr lang="en-US" sz="1200" b="1" dirty="0"/>
              <a:t>Class Name:</a:t>
            </a:r>
            <a:r>
              <a:rPr lang="en-US" sz="1200" dirty="0"/>
              <a:t> Categorical name of the product class name.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8E128A-0EC7-41C5-AC30-D2EC2A947A86}"/>
              </a:ext>
            </a:extLst>
          </p:cNvPr>
          <p:cNvSpPr txBox="1"/>
          <p:nvPr/>
        </p:nvSpPr>
        <p:spPr>
          <a:xfrm>
            <a:off x="5800920" y="5944636"/>
            <a:ext cx="57405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 Source: https://www.kaggle.com/nicapotato/womens-ecommerce-clothing-reviews</a:t>
            </a:r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69EB78-570D-4BC1-ACAB-6D33B5ABA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293" y="2387300"/>
            <a:ext cx="3084255" cy="308113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F4FE602-9E1D-47C0-BC83-4971A5147808}"/>
              </a:ext>
            </a:extLst>
          </p:cNvPr>
          <p:cNvSpPr txBox="1"/>
          <p:nvPr/>
        </p:nvSpPr>
        <p:spPr>
          <a:xfrm>
            <a:off x="8392292" y="2110303"/>
            <a:ext cx="2682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Example review from a women’s retailer</a:t>
            </a:r>
          </a:p>
        </p:txBody>
      </p:sp>
    </p:spTree>
    <p:extLst>
      <p:ext uri="{BB962C8B-B14F-4D97-AF65-F5344CB8AC3E}">
        <p14:creationId xmlns:p14="http://schemas.microsoft.com/office/powerpoint/2010/main" val="2062509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E420C-E378-4661-A4E6-FF1B044B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Portfolio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09009-7E8C-42E4-9208-752E38DD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ED4C76-172A-45BF-A087-8D8A68B57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cs typeface="Calibri Light"/>
              </a:rPr>
              <a:t>Analysis: Association Rule Mining</a:t>
            </a:r>
            <a:endParaRPr lang="en-US" dirty="0"/>
          </a:p>
        </p:txBody>
      </p:sp>
      <p:pic>
        <p:nvPicPr>
          <p:cNvPr id="8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1F7DA99-9B4A-48A1-A921-04AB081E0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3345" y="1978808"/>
            <a:ext cx="9981287" cy="4149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A9F9DE-765F-43AC-906C-B78E53127975}"/>
              </a:ext>
            </a:extLst>
          </p:cNvPr>
          <p:cNvSpPr txBox="1"/>
          <p:nvPr/>
        </p:nvSpPr>
        <p:spPr>
          <a:xfrm>
            <a:off x="5216239" y="1978806"/>
            <a:ext cx="5958395" cy="266604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 anchor="t">
            <a:noAutofit/>
          </a:bodyPr>
          <a:lstStyle/>
          <a:p>
            <a:pPr marL="342907" indent="-342907">
              <a:buAutoNum type="arabicPeriod"/>
            </a:pPr>
            <a:r>
              <a:rPr lang="en-US" sz="2000" b="1" dirty="0">
                <a:solidFill>
                  <a:srgbClr val="0070C0"/>
                </a:solidFill>
                <a:ea typeface="+mn-lt"/>
                <a:cs typeface="+mn-lt"/>
              </a:rPr>
              <a:t>Rating = 5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dirty="0">
                <a:ea typeface="+mn-lt"/>
                <a:cs typeface="+mn-lt"/>
              </a:rPr>
              <a:t>=&gt; </a:t>
            </a:r>
            <a:r>
              <a:rPr lang="en-US" sz="2000" b="1" dirty="0">
                <a:solidFill>
                  <a:srgbClr val="00B050"/>
                </a:solidFill>
                <a:ea typeface="+mn-lt"/>
                <a:cs typeface="+mn-lt"/>
              </a:rPr>
              <a:t>Recommended = YES</a:t>
            </a:r>
            <a:endParaRPr lang="en-US" sz="2000" dirty="0">
              <a:ea typeface="+mn-lt"/>
              <a:cs typeface="+mn-lt"/>
            </a:endParaRPr>
          </a:p>
          <a:p>
            <a:pPr marL="800116" lvl="1" indent="-342907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Age Group = 35-44</a:t>
            </a:r>
            <a:endParaRPr lang="en-US" sz="2000" dirty="0">
              <a:solidFill>
                <a:srgbClr val="C00000"/>
              </a:solidFill>
              <a:ea typeface="+mn-lt"/>
              <a:cs typeface="+mn-lt"/>
            </a:endParaRPr>
          </a:p>
          <a:p>
            <a:pPr marL="342907" indent="-342907">
              <a:buAutoNum type="arabicPeriod"/>
            </a:pPr>
            <a:endParaRPr lang="en-US" sz="2000" b="1" dirty="0">
              <a:solidFill>
                <a:srgbClr val="C00000"/>
              </a:solidFill>
              <a:cs typeface="Calibri" panose="020F0502020204030204"/>
            </a:endParaRPr>
          </a:p>
          <a:p>
            <a:pPr marL="342907" indent="-342907">
              <a:buAutoNum type="arabicPeriod"/>
            </a:pPr>
            <a:r>
              <a:rPr lang="en-US" sz="2000" b="1" dirty="0">
                <a:solidFill>
                  <a:srgbClr val="0070C0"/>
                </a:solidFill>
              </a:rPr>
              <a:t>Ratings = 1, 2 &amp; 3</a:t>
            </a:r>
            <a:r>
              <a:rPr lang="en-US" sz="2000" b="1" dirty="0"/>
              <a:t> =&gt; </a:t>
            </a:r>
            <a:r>
              <a:rPr lang="en-US" sz="2000" b="1" dirty="0">
                <a:solidFill>
                  <a:srgbClr val="C00000"/>
                </a:solidFill>
              </a:rPr>
              <a:t>Recommended = NO</a:t>
            </a:r>
            <a:endParaRPr lang="en-US" sz="2000" dirty="0">
              <a:solidFill>
                <a:srgbClr val="C00000"/>
              </a:solidFill>
              <a:cs typeface="Calibri"/>
            </a:endParaRPr>
          </a:p>
          <a:p>
            <a:pPr marL="800116" lvl="1" indent="-342907">
              <a:buFont typeface="Arial"/>
              <a:buChar char="•"/>
            </a:pPr>
            <a:r>
              <a:rPr lang="en-US" sz="2000" dirty="0">
                <a:cs typeface="Calibri" panose="020F0502020204030204"/>
              </a:rPr>
              <a:t>Rating 1 &amp; 2 = 94-98% confidence/accuracy</a:t>
            </a:r>
          </a:p>
          <a:p>
            <a:pPr marL="800116" lvl="1" indent="-342907">
              <a:buFont typeface="Arial"/>
              <a:buChar char="•"/>
            </a:pPr>
            <a:r>
              <a:rPr lang="en-US" sz="2000" dirty="0">
                <a:cs typeface="Calibri" panose="020F0502020204030204"/>
              </a:rPr>
              <a:t>Rating 3 = 58.6% confidence/accuracy </a:t>
            </a:r>
          </a:p>
          <a:p>
            <a:pPr marL="342907" indent="-342907">
              <a:buAutoNum type="arabicPeriod"/>
            </a:pPr>
            <a:endParaRPr lang="en-US" sz="2000" b="1" dirty="0">
              <a:solidFill>
                <a:srgbClr val="C00000"/>
              </a:solidFill>
              <a:cs typeface="Calibri"/>
            </a:endParaRPr>
          </a:p>
          <a:p>
            <a:pPr marL="342907" indent="-342907">
              <a:buAutoNum type="arabicPeriod"/>
            </a:pPr>
            <a:endParaRPr lang="en-US" sz="2000" b="1" dirty="0">
              <a:solidFill>
                <a:srgbClr val="00B050"/>
              </a:solidFill>
              <a:cs typeface="Calibri"/>
            </a:endParaRPr>
          </a:p>
          <a:p>
            <a:pPr marL="342907" indent="-342907">
              <a:buAutoNum type="arabicPeriod"/>
            </a:pPr>
            <a:endParaRPr lang="en-US" dirty="0"/>
          </a:p>
          <a:p>
            <a:pPr marL="342907" indent="-342907">
              <a:buAutoNum type="arabicPeriod"/>
            </a:pPr>
            <a:endParaRPr lang="en-US" dirty="0"/>
          </a:p>
          <a:p>
            <a:pPr marL="342907" indent="-342907">
              <a:buAutoNum type="arabicPeriod"/>
            </a:pPr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10355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2027BC-FE84-497D-9877-EB85163BE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Portfolio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1B58CD-4CA3-4C84-B0CB-55DD9FFB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511AE59-B866-4845-9A8C-62E18AEB9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260327"/>
            <a:ext cx="10058400" cy="977792"/>
          </a:xfrm>
        </p:spPr>
        <p:txBody>
          <a:bodyPr/>
          <a:lstStyle/>
          <a:p>
            <a:r>
              <a:rPr lang="en-US" dirty="0">
                <a:cs typeface="Calibri Light"/>
              </a:rPr>
              <a:t>Analysis: Naïve Bayes and SVM Models</a:t>
            </a:r>
            <a:endParaRPr lang="en-US" dirty="0"/>
          </a:p>
        </p:txBody>
      </p:sp>
      <p:pic>
        <p:nvPicPr>
          <p:cNvPr id="10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D3AD367F-784D-4547-843C-83C94620F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46443" y="1256287"/>
            <a:ext cx="3472455" cy="2644167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41B4BE4A-CF7C-4FCC-8927-8BB8E76D0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32" y="1334457"/>
            <a:ext cx="3820510" cy="256897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72927679-1BDB-4C39-A9AB-187740D0408C}"/>
              </a:ext>
            </a:extLst>
          </p:cNvPr>
          <p:cNvSpPr/>
          <p:nvPr/>
        </p:nvSpPr>
        <p:spPr>
          <a:xfrm>
            <a:off x="4067628" y="1778850"/>
            <a:ext cx="602367" cy="4861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DA66D1-6AE3-40C9-AE28-65233E0E7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4372" y="1378986"/>
            <a:ext cx="3903187" cy="770492"/>
          </a:xfrm>
          <a:prstGeom prst="rect">
            <a:avLst/>
          </a:prstGeom>
        </p:spPr>
      </p:pic>
      <p:pic>
        <p:nvPicPr>
          <p:cNvPr id="14" name="Picture 13" descr="A screenshot of a map&#10;&#10;Description generated with high confidence">
            <a:extLst>
              <a:ext uri="{FF2B5EF4-FFF2-40B4-BE49-F238E27FC236}">
                <a16:creationId xmlns:a16="http://schemas.microsoft.com/office/drawing/2014/main" id="{6BA09583-B552-4F8C-9C51-BA455779B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487" y="3856912"/>
            <a:ext cx="3666067" cy="2485702"/>
          </a:xfrm>
          <a:prstGeom prst="rect">
            <a:avLst/>
          </a:prstGeom>
        </p:spPr>
      </p:pic>
      <p:pic>
        <p:nvPicPr>
          <p:cNvPr id="15" name="Picture 15" descr="A close up of a map&#10;&#10;Description generated with high confidence">
            <a:extLst>
              <a:ext uri="{FF2B5EF4-FFF2-40B4-BE49-F238E27FC236}">
                <a16:creationId xmlns:a16="http://schemas.microsoft.com/office/drawing/2014/main" id="{C7FDE5E3-4818-4F15-9F1F-236820051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2987" y="3826579"/>
            <a:ext cx="3749220" cy="2518183"/>
          </a:xfrm>
          <a:prstGeom prst="rect">
            <a:avLst/>
          </a:prstGeom>
        </p:spPr>
      </p:pic>
      <p:pic>
        <p:nvPicPr>
          <p:cNvPr id="16" name="Picture 17" descr="A close up of a map&#10;&#10;Description generated with high confidence">
            <a:extLst>
              <a:ext uri="{FF2B5EF4-FFF2-40B4-BE49-F238E27FC236}">
                <a16:creationId xmlns:a16="http://schemas.microsoft.com/office/drawing/2014/main" id="{486544A2-741C-437B-A2E8-2B8563E374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6711" y="3841679"/>
            <a:ext cx="3749218" cy="2522815"/>
          </a:xfrm>
          <a:prstGeom prst="rect">
            <a:avLst/>
          </a:prstGeom>
        </p:spPr>
      </p:pic>
      <p:pic>
        <p:nvPicPr>
          <p:cNvPr id="17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620E6E0-E967-4E61-AD77-A68A43DA55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4372" y="2534829"/>
            <a:ext cx="3903187" cy="101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0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233B5-39FF-4A55-A250-FC092BED9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350724" cy="1600200"/>
          </a:xfrm>
        </p:spPr>
        <p:txBody>
          <a:bodyPr>
            <a:normAutofit/>
          </a:bodyPr>
          <a:lstStyle/>
          <a:p>
            <a:r>
              <a:rPr lang="en-US" sz="3200" cap="all" spc="200" dirty="0">
                <a:solidFill>
                  <a:schemeClr val="accent1"/>
                </a:solidFill>
              </a:rPr>
              <a:t>Identifying what makes for an impactful review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68079C-C934-4B07-A75C-3EA2985D6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15166"/>
            <a:ext cx="4661126" cy="3653822"/>
          </a:xfrm>
        </p:spPr>
        <p:txBody>
          <a:bodyPr>
            <a:normAutofit fontScale="85000" lnSpcReduction="10000"/>
          </a:bodyPr>
          <a:lstStyle/>
          <a:p>
            <a:pPr marL="285750" indent="-285756" defTabSz="914400">
              <a:lnSpc>
                <a:spcPct val="125000"/>
              </a:lnSpc>
              <a:spcBef>
                <a:spcPts val="14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82828"/>
                </a:solidFill>
                <a:highlight>
                  <a:srgbClr val="FFFFFF"/>
                </a:highlight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37% of reviews marked as helpful</a:t>
            </a:r>
          </a:p>
          <a:p>
            <a:pPr marL="285750" indent="-285756" defTabSz="914400">
              <a:lnSpc>
                <a:spcPct val="12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82828"/>
                </a:solidFill>
                <a:highlight>
                  <a:srgbClr val="FFFFFF"/>
                </a:highlight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Helpful reviews were either:</a:t>
            </a:r>
          </a:p>
          <a:p>
            <a:pPr marL="742959" lvl="1" indent="-285756" defTabSz="914400">
              <a:lnSpc>
                <a:spcPct val="125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82828"/>
                </a:solidFill>
                <a:highlight>
                  <a:srgbClr val="FFFFFF"/>
                </a:highlight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Those w/ recommendations  (82%)</a:t>
            </a:r>
          </a:p>
          <a:p>
            <a:pPr marL="457203" lvl="1" defTabSz="914400">
              <a:lnSpc>
                <a:spcPct val="125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282828"/>
                </a:solidFill>
                <a:highlight>
                  <a:srgbClr val="FFFFFF"/>
                </a:highlight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	OR</a:t>
            </a:r>
          </a:p>
          <a:p>
            <a:pPr marL="742959" lvl="1" indent="-285756" defTabSz="914400">
              <a:lnSpc>
                <a:spcPct val="125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82828"/>
                </a:solidFill>
                <a:highlight>
                  <a:srgbClr val="FFFFFF"/>
                </a:highlight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Got a &lt;5 Star Rating (18%)</a:t>
            </a:r>
          </a:p>
          <a:p>
            <a:pPr marL="285750" lvl="1" indent="-285756" defTabSz="914400">
              <a:lnSpc>
                <a:spcPct val="125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82828"/>
                </a:solidFill>
                <a:highlight>
                  <a:srgbClr val="FFFFFF"/>
                </a:highlight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Lower rating was accompanied by a lower text review sentiment score 78% of the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A50F5-5C72-4F86-B25C-406E5AB6E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Portfolio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1ACCD-C6F9-4590-AE5B-7CDF676C1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B617E9-4DAA-4EA3-BBF5-B921F454DC80}"/>
              </a:ext>
            </a:extLst>
          </p:cNvPr>
          <p:cNvSpPr txBox="1"/>
          <p:nvPr/>
        </p:nvSpPr>
        <p:spPr>
          <a:xfrm>
            <a:off x="6892947" y="1809327"/>
            <a:ext cx="29057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1+ Positive Feedback Count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01D3B53E-6495-4E7F-8CDA-98BE2145E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503" y="4501701"/>
            <a:ext cx="5212080" cy="1527182"/>
          </a:xfrm>
          <a:prstGeom prst="rect">
            <a:avLst/>
          </a:prstGeom>
        </p:spPr>
      </p:pic>
      <p:pic>
        <p:nvPicPr>
          <p:cNvPr id="10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BD8F363-0EEB-47E9-A8A6-D2698AD69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343" y="2087166"/>
            <a:ext cx="4470400" cy="2942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5B3B9B-1A68-4547-B558-66ABBD52F4C8}"/>
              </a:ext>
            </a:extLst>
          </p:cNvPr>
          <p:cNvSpPr txBox="1"/>
          <p:nvPr/>
        </p:nvSpPr>
        <p:spPr>
          <a:xfrm>
            <a:off x="6281783" y="2898010"/>
            <a:ext cx="1676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Recommended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946F92-C76B-4FE0-B9B4-2BBF3C9B816E}"/>
              </a:ext>
            </a:extLst>
          </p:cNvPr>
          <p:cNvSpPr txBox="1"/>
          <p:nvPr/>
        </p:nvSpPr>
        <p:spPr>
          <a:xfrm>
            <a:off x="8567783" y="2898011"/>
            <a:ext cx="2275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Not Recommende</a:t>
            </a:r>
            <a:r>
              <a:rPr lang="en-US" b="1">
                <a:cs typeface="Calibri"/>
              </a:rPr>
              <a:t>d</a:t>
            </a:r>
            <a:endParaRPr lang="en-US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EFD0D-625A-471C-B763-A80EFD4B67F9}"/>
              </a:ext>
            </a:extLst>
          </p:cNvPr>
          <p:cNvSpPr txBox="1"/>
          <p:nvPr/>
        </p:nvSpPr>
        <p:spPr>
          <a:xfrm>
            <a:off x="9929223" y="3944491"/>
            <a:ext cx="985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5 Rating</a:t>
            </a:r>
            <a:endParaRPr lang="en-US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8F4BAE-A574-4784-8703-A21712D9D344}"/>
              </a:ext>
            </a:extLst>
          </p:cNvPr>
          <p:cNvSpPr txBox="1"/>
          <p:nvPr/>
        </p:nvSpPr>
        <p:spPr>
          <a:xfrm>
            <a:off x="8171543" y="3944491"/>
            <a:ext cx="1168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1-4 Rating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BFD6D0-F9CC-4C91-9482-50FB82589F03}"/>
              </a:ext>
            </a:extLst>
          </p:cNvPr>
          <p:cNvSpPr txBox="1"/>
          <p:nvPr/>
        </p:nvSpPr>
        <p:spPr>
          <a:xfrm>
            <a:off x="5804263" y="5133211"/>
            <a:ext cx="16459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Low Sentiment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248F87-1DAF-4E15-B945-E9AE2D5A8A18}"/>
              </a:ext>
            </a:extLst>
          </p:cNvPr>
          <p:cNvSpPr txBox="1"/>
          <p:nvPr/>
        </p:nvSpPr>
        <p:spPr>
          <a:xfrm>
            <a:off x="9726023" y="5133211"/>
            <a:ext cx="16967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High Sentiment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707154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1FEC6-6A5C-4F12-A66C-D402D4C55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Portfolio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E30F4F-EB15-45E9-A0A5-BB55079BF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8BBD5C-F07E-4C9A-91A3-39210D42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Conclusions and Recommendations</a:t>
            </a:r>
            <a:endParaRPr lang="en-US" sz="2700" dirty="0">
              <a:cs typeface="Calibr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88881-3AA1-4C14-B00F-C600D0356507}"/>
              </a:ext>
            </a:extLst>
          </p:cNvPr>
          <p:cNvSpPr/>
          <p:nvPr/>
        </p:nvSpPr>
        <p:spPr>
          <a:xfrm>
            <a:off x="1098006" y="1620422"/>
            <a:ext cx="10255793" cy="287585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6" indent="-285756">
              <a:lnSpc>
                <a:spcPct val="12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82828"/>
                </a:solidFill>
                <a:highlight>
                  <a:srgbClr val="FFFFFF"/>
                </a:highlight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Develop new marketing plans based on:</a:t>
            </a:r>
          </a:p>
          <a:p>
            <a:pPr marL="742965" lvl="1" indent="-285756">
              <a:lnSpc>
                <a:spcPct val="12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82828"/>
                </a:solidFill>
                <a:highlight>
                  <a:srgbClr val="FFFFFF"/>
                </a:highlight>
                <a:latin typeface="Arial"/>
                <a:ea typeface="MS Mincho"/>
                <a:cs typeface="Times New Roman"/>
              </a:rPr>
              <a:t>Age Segmentation - Under 40 vs Over 40</a:t>
            </a:r>
            <a:endParaRPr lang="en-US" sz="2400" dirty="0">
              <a:cs typeface="Calibri" panose="020F0502020204030204"/>
            </a:endParaRPr>
          </a:p>
          <a:p>
            <a:pPr marL="742965" lvl="1" indent="-285756">
              <a:lnSpc>
                <a:spcPct val="12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82828"/>
                </a:solidFill>
                <a:highlight>
                  <a:srgbClr val="FFFFFF"/>
                </a:highlight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Sentiment Scores</a:t>
            </a:r>
          </a:p>
          <a:p>
            <a:pPr marL="1200174" lvl="2" indent="-285756">
              <a:lnSpc>
                <a:spcPct val="12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82828"/>
                </a:solidFill>
                <a:highlight>
                  <a:srgbClr val="FFFFFF"/>
                </a:highlight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Target top tier of scores with special offers for new items</a:t>
            </a:r>
            <a:endParaRPr lang="en-US" sz="2000" dirty="0"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1200174" lvl="2" indent="-285756">
              <a:lnSpc>
                <a:spcPct val="12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82828"/>
                </a:solidFill>
                <a:highlight>
                  <a:srgbClr val="FFFFFF"/>
                </a:highlight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Target low tier of scores with discounts &amp; volume purchase promotions</a:t>
            </a:r>
          </a:p>
          <a:p>
            <a:pPr marL="285756" indent="-285756">
              <a:lnSpc>
                <a:spcPct val="12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82828"/>
                </a:solidFill>
                <a:highlight>
                  <a:srgbClr val="FFFFFF"/>
                </a:highlight>
                <a:latin typeface="Arial"/>
                <a:ea typeface="MS Mincho"/>
                <a:cs typeface="Times New Roman"/>
              </a:rPr>
              <a:t>Improve customer service based on Ratings of 3</a:t>
            </a:r>
          </a:p>
        </p:txBody>
      </p:sp>
    </p:spTree>
    <p:extLst>
      <p:ext uri="{BB962C8B-B14F-4D97-AF65-F5344CB8AC3E}">
        <p14:creationId xmlns:p14="http://schemas.microsoft.com/office/powerpoint/2010/main" val="1247507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7339E54-2AE1-4121-B2D5-AE2D0AA884F2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l="2019" r="2019"/>
          <a:stretch>
            <a:fillRect/>
          </a:stretch>
        </p:blipFill>
        <p:spPr>
          <a:xfrm>
            <a:off x="115914" y="0"/>
            <a:ext cx="6694955" cy="6858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31524-7117-4D08-A59F-F11C79DF6A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E6FB57-E67F-4AFC-A88D-65211BD3D8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4769" y="2415133"/>
            <a:ext cx="5041422" cy="855228"/>
          </a:xfrm>
        </p:spPr>
        <p:txBody>
          <a:bodyPr>
            <a:noAutofit/>
          </a:bodyPr>
          <a:lstStyle/>
          <a:p>
            <a:r>
              <a:rPr lang="en-US" sz="1600" dirty="0"/>
              <a:t>Classify images of clothing products using various algorithms to analyze the trade-offs of each approach from the accuracy and performance perspectives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948B94-4410-420A-B791-FD6CF480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Algorithm Comparisons – Image Classification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07FE00-80FE-4CAE-9F53-EAAA51546B7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Portfolio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CADA0B-B1AF-473D-A392-155AC6FE57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CCB956-30EA-4D98-B0F9-EA31FB12B4B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977818" y="4294252"/>
            <a:ext cx="5042568" cy="320381"/>
          </a:xfrm>
        </p:spPr>
        <p:txBody>
          <a:bodyPr/>
          <a:lstStyle/>
          <a:p>
            <a:r>
              <a:rPr lang="en-US" dirty="0"/>
              <a:t>Models used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4261123-4AB1-4835-A800-2CEC08106B3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77818" y="4639728"/>
            <a:ext cx="5041422" cy="540104"/>
          </a:xfrm>
        </p:spPr>
        <p:txBody>
          <a:bodyPr>
            <a:noAutofit/>
          </a:bodyPr>
          <a:lstStyle/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Neural Network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Decision Tree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Random Forest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KNN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Naïve Bayes</a:t>
            </a:r>
          </a:p>
        </p:txBody>
      </p:sp>
    </p:spTree>
    <p:extLst>
      <p:ext uri="{BB962C8B-B14F-4D97-AF65-F5344CB8AC3E}">
        <p14:creationId xmlns:p14="http://schemas.microsoft.com/office/powerpoint/2010/main" val="433065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99E3-92CE-41DC-920E-DA45E93B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3B4128E-5371-425D-BAC4-5F3DE6720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47851"/>
            <a:ext cx="4392700" cy="4351338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85124-064D-4378-91FD-8E2008785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Porotfolio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F720B-AEEF-43BE-ACE0-EB111B36E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17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50A027-D765-40EA-90BB-A6AF43B29F21}"/>
              </a:ext>
            </a:extLst>
          </p:cNvPr>
          <p:cNvSpPr txBox="1"/>
          <p:nvPr/>
        </p:nvSpPr>
        <p:spPr>
          <a:xfrm>
            <a:off x="5561527" y="1847851"/>
            <a:ext cx="6098146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Fashion MNIST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60,000 training set images and 10,000 test 28x28 images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10 classifications: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T-shirt/top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Trouser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Pullover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Dress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Coat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Sandal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Shirt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Sneaker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Bag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Ankle boot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92659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014703A-B02E-45DF-AC39-0B25FBFA7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35585"/>
            <a:ext cx="10515600" cy="1325563"/>
          </a:xfrm>
        </p:spPr>
        <p:txBody>
          <a:bodyPr/>
          <a:lstStyle/>
          <a:p>
            <a:r>
              <a:rPr lang="en-US" dirty="0"/>
              <a:t>Neural Network Classification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07CD628-3D4F-4D5C-B517-44BF22BA4E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0C7FFD5-BA82-47ED-8C2C-26FCF93B89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SELU activation</a:t>
            </a:r>
          </a:p>
          <a:p>
            <a:r>
              <a:rPr lang="en-US" dirty="0"/>
              <a:t>Early stopping</a:t>
            </a:r>
          </a:p>
          <a:p>
            <a:pPr lvl="1"/>
            <a:r>
              <a:rPr lang="en-US" dirty="0"/>
              <a:t>Monitor = val_accuracy</a:t>
            </a:r>
          </a:p>
          <a:p>
            <a:pPr lvl="1"/>
            <a:r>
              <a:rPr lang="en-US" dirty="0"/>
              <a:t>Patience = 5</a:t>
            </a:r>
          </a:p>
          <a:p>
            <a:r>
              <a:rPr lang="en-US" dirty="0"/>
              <a:t>Accuracy: 88.4%</a:t>
            </a:r>
          </a:p>
          <a:p>
            <a:r>
              <a:rPr lang="en-US" dirty="0"/>
              <a:t>Processing Time: ~91 seconds</a:t>
            </a:r>
          </a:p>
          <a:p>
            <a:r>
              <a:rPr lang="en-US" dirty="0"/>
              <a:t>Extensive hyperparameter tuning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2BF9CC-ECAE-4BB2-86F3-CD727EF0B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3E31C4C-A5A6-4691-A1DA-D90896238C7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15894" y="2866231"/>
            <a:ext cx="4495800" cy="29622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12969-7DCC-429F-BB32-C91955030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49668-D674-4382-B07D-753A0BE74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Portfolio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0E6A6-5F01-49FC-9664-A5489375F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587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378A9-7654-4B5E-99C8-5B55CC235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&amp;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69549-62CB-4CA4-AC05-276547227F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Decision Trees</a:t>
            </a:r>
          </a:p>
          <a:p>
            <a:r>
              <a:rPr lang="en-US" dirty="0"/>
              <a:t>Accuracy: 78.93%</a:t>
            </a:r>
          </a:p>
          <a:p>
            <a:r>
              <a:rPr lang="en-US" dirty="0"/>
              <a:t>Processing Time: ~49 seconds</a:t>
            </a:r>
          </a:p>
          <a:p>
            <a:r>
              <a:rPr lang="en-US" dirty="0"/>
              <a:t>Minimal setup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5E27CA-C92C-4373-B12B-CDB9F29AC2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Random Forest</a:t>
            </a:r>
          </a:p>
          <a:p>
            <a:r>
              <a:rPr lang="en-US" dirty="0"/>
              <a:t>Accuracy: 88.0%</a:t>
            </a:r>
          </a:p>
          <a:p>
            <a:r>
              <a:rPr lang="en-US" dirty="0"/>
              <a:t>Processing Time: ~93 seconds</a:t>
            </a:r>
          </a:p>
          <a:p>
            <a:r>
              <a:rPr lang="en-US" dirty="0"/>
              <a:t>Minimal setup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4564D7-57D3-43FA-9096-46FDE9E3F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Portfolio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8F22C-B69D-4754-9A6B-27622367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97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About 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Data Analyst at a Fortune 10 company with 20 years experience in Information Technology with a strong focus on Data Mining, Data Analysis and Data Management.</a:t>
            </a:r>
          </a:p>
          <a:p>
            <a:r>
              <a:rPr lang="en-US" dirty="0"/>
              <a:t>Applied Masters in Data Science from the School of Information Studies at Syracuse University in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Portfolio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392A-7542-41F9-B243-7B5992BDD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4E03455-9B0A-4DA6-A6D6-F9D93CED3B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66638"/>
            <a:ext cx="5181600" cy="306931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66CEB-755A-42AB-86E1-85F82BD8DE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Accuracy: 85.77%</a:t>
            </a:r>
          </a:p>
          <a:p>
            <a:r>
              <a:rPr lang="en-US" dirty="0"/>
              <a:t>Processing Time: ~40 seconds</a:t>
            </a:r>
          </a:p>
          <a:p>
            <a:r>
              <a:rPr lang="en-US" dirty="0"/>
              <a:t>Additional setup time required to identify K Value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475E6E-628B-4348-892C-98853A75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Portfolio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CAB62-7F32-47DF-BBBF-A8E721EDB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8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C9EBE-001D-444E-B168-2CEA3B783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D419-1FB8-47E6-AE37-2359EB2076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Accuracy: 58.56%</a:t>
            </a:r>
          </a:p>
          <a:p>
            <a:r>
              <a:rPr lang="en-US" dirty="0"/>
              <a:t>Processing Time: ~1 second</a:t>
            </a:r>
          </a:p>
          <a:p>
            <a:r>
              <a:rPr lang="en-US" dirty="0"/>
              <a:t>Minimal setup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CDBF62-EEC0-443B-A086-49F1939E08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62164" y="2002256"/>
            <a:ext cx="4893971" cy="373455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37971-A9E1-443E-9128-8526AB67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E6951-5D04-4562-A526-EBBD3C56E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132636-ACE0-400F-B535-C0B56F1E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359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F856DD-66EE-42A6-97A2-7D79F4C83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&amp; Compute Times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BCAEF0A-DAB2-4AA3-9B48-3AC0CC427E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34143" y="3162300"/>
            <a:ext cx="4057552" cy="246300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8C502-2A70-4AAA-BCD5-DB21CA3E2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Pros/Cons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A02A7D-F1ED-4598-BCB9-302CFA515EF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Neural Network </a:t>
            </a:r>
            <a:r>
              <a:rPr lang="en-US" dirty="0"/>
              <a:t>– longest setup time w/ tuning of hyperparameters</a:t>
            </a:r>
          </a:p>
          <a:p>
            <a:pPr marL="0" indent="0">
              <a:buNone/>
            </a:pPr>
            <a:r>
              <a:rPr lang="en-US" b="1" dirty="0"/>
              <a:t>Random Forest </a:t>
            </a:r>
            <a:r>
              <a:rPr lang="en-US" dirty="0"/>
              <a:t>– minimal setup w/ second best accuracy</a:t>
            </a:r>
          </a:p>
          <a:p>
            <a:pPr marL="0" indent="0">
              <a:buNone/>
            </a:pPr>
            <a:r>
              <a:rPr lang="en-US" b="1" dirty="0"/>
              <a:t>KNN </a:t>
            </a:r>
            <a:r>
              <a:rPr lang="en-US" dirty="0"/>
              <a:t>– mid-range accuracy, elbow plotting to find N</a:t>
            </a:r>
          </a:p>
          <a:p>
            <a:pPr marL="0" indent="0">
              <a:buNone/>
            </a:pPr>
            <a:r>
              <a:rPr lang="en-US" b="1" dirty="0"/>
              <a:t>Decision</a:t>
            </a:r>
            <a:r>
              <a:rPr lang="en-US" dirty="0"/>
              <a:t> </a:t>
            </a:r>
            <a:r>
              <a:rPr lang="en-US" b="1" dirty="0"/>
              <a:t>Tree</a:t>
            </a:r>
            <a:r>
              <a:rPr lang="en-US" dirty="0"/>
              <a:t> – second to worst accuracy</a:t>
            </a:r>
          </a:p>
          <a:p>
            <a:pPr marL="0" indent="0">
              <a:buNone/>
            </a:pPr>
            <a:r>
              <a:rPr lang="en-US" b="1" dirty="0"/>
              <a:t>Naïve</a:t>
            </a:r>
            <a:r>
              <a:rPr lang="en-US" dirty="0"/>
              <a:t> </a:t>
            </a:r>
            <a:r>
              <a:rPr lang="en-US" b="1" dirty="0"/>
              <a:t>Bayes</a:t>
            </a:r>
            <a:r>
              <a:rPr lang="en-US" dirty="0"/>
              <a:t> – fastest performance, lowest accuracy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504D3E-C480-4B57-A0DC-1549AB401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Portfolio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DF91D3-E639-4653-8428-3D513DB2D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22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5A904D9-AB0E-471C-B4E2-B2BE22DF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Comparison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CC3CB5-86CC-49FF-94CF-6FE801ABB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06" y="1175082"/>
            <a:ext cx="10299415" cy="512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4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E46DF18-087D-4FF8-A5A2-0C0EAD03069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rcRect l="25749" r="25749"/>
          <a:stretch/>
        </p:blipFill>
        <p:spPr>
          <a:xfrm>
            <a:off x="6426579" y="0"/>
            <a:ext cx="5765422" cy="6858000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8584C16-529D-49FC-9E5D-414F6621956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l="26687" r="26687"/>
          <a:stretch/>
        </p:blipFill>
        <p:spPr>
          <a:xfrm>
            <a:off x="-11657" y="-16297"/>
            <a:ext cx="5555640" cy="68742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4C8A3-BFE6-44FA-B04F-1AE7E2151B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Andrea Brennan​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FBC735-43B8-468D-9D37-E51AAF9D343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Portfolio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C3C4A8-F198-4008-B069-610BBFEC40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21F17E-3711-4948-8F8C-9D77E89C60B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DataGeek42@gmail.com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903324-E706-4B0F-AAA4-EE70028E86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803-319-8289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46836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50923" y="2237300"/>
            <a:ext cx="5042568" cy="345473"/>
          </a:xfr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Us vaccination rates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14EA2-CBDF-4C65-9598-93DEDB4C9C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50922" y="2582775"/>
            <a:ext cx="5041422" cy="540103"/>
          </a:xfrm>
        </p:spPr>
        <p:txBody>
          <a:bodyPr>
            <a:normAutofit/>
          </a:bodyPr>
          <a:lstStyle/>
          <a:p>
            <a:r>
              <a:rPr lang="en-US" sz="1600" dirty="0"/>
              <a:t>IST 722 Quantitative Reasoning in Data Science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Projects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6ACBB45-6616-4FE9-B211-BDCA0491CD1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Portfolio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4FD15-5553-45C2-B403-92726A0897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A00EDB-B024-49EC-A7CD-4E3A92A0AC2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50923" y="3492692"/>
            <a:ext cx="5042568" cy="320382"/>
          </a:xfrm>
        </p:spPr>
        <p:txBody>
          <a:bodyPr/>
          <a:lstStyle/>
          <a:p>
            <a:r>
              <a:rPr lang="en-US" sz="2400" dirty="0">
                <a:solidFill>
                  <a:schemeClr val="accent2"/>
                </a:solidFill>
              </a:rPr>
              <a:t>Women’s clothing in e-commerce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D82EC7-5ADD-4197-AE50-6BAA12DAE5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50922" y="3838167"/>
            <a:ext cx="5041422" cy="540103"/>
          </a:xfrm>
        </p:spPr>
        <p:txBody>
          <a:bodyPr/>
          <a:lstStyle/>
          <a:p>
            <a:r>
              <a:rPr lang="en-US" sz="1600" dirty="0"/>
              <a:t>IST 707 Data Analytics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BCF128-16BF-47FB-8300-C056A7A674B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50923" y="4737924"/>
            <a:ext cx="5042568" cy="320382"/>
          </a:xfrm>
        </p:spPr>
        <p:txBody>
          <a:bodyPr/>
          <a:lstStyle/>
          <a:p>
            <a:r>
              <a:rPr lang="en-US" sz="2400" dirty="0">
                <a:solidFill>
                  <a:schemeClr val="accent2"/>
                </a:solidFill>
              </a:rPr>
              <a:t>Image Classification Algorithms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D5723A4-63FA-4038-9604-C74D5B19B6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50922" y="5083400"/>
            <a:ext cx="5041422" cy="540103"/>
          </a:xfrm>
        </p:spPr>
        <p:txBody>
          <a:bodyPr>
            <a:normAutofit/>
          </a:bodyPr>
          <a:lstStyle/>
          <a:p>
            <a:r>
              <a:rPr lang="en-US" sz="1600" dirty="0"/>
              <a:t>IST 718 Big Data Analytics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3ED64AE4-9133-475E-825C-5BF94F80B32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l="22546" r="22546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CD6D9-6C3A-4C36-BD9F-FC7DCEC19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4769" y="1812078"/>
            <a:ext cx="5042568" cy="345476"/>
          </a:xfrm>
        </p:spPr>
        <p:txBody>
          <a:bodyPr/>
          <a:lstStyle/>
          <a:p>
            <a:r>
              <a:rPr lang="en-ZA" sz="1800" dirty="0"/>
              <a:t>challenge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D12CC-6CA4-4A63-9BC3-A2BFD9AC82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4769" y="2157554"/>
            <a:ext cx="5041422" cy="1152314"/>
          </a:xfrm>
        </p:spPr>
        <p:txBody>
          <a:bodyPr>
            <a:normAutofit/>
          </a:bodyPr>
          <a:lstStyle/>
          <a:p>
            <a:r>
              <a:rPr lang="en-US" sz="1300" dirty="0">
                <a:latin typeface="+mj-lt"/>
              </a:rPr>
              <a:t>Analyze 3 vaccination data sets to determine recommendations for asset allocation to increase vaccination rates and school district reporting completion.  </a:t>
            </a:r>
            <a:endParaRPr lang="en-US" sz="500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7E341C-B211-4B0D-B02F-C20F4FAC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Us vaccination rates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82ED666-CA95-4815-973A-7364820A417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Portfolio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95A1FA-C3A2-4159-992C-03DEFE04E21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4C107A-82D0-490F-82F7-28B144EF041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0008" y="3330059"/>
            <a:ext cx="5042568" cy="320381"/>
          </a:xfrm>
        </p:spPr>
        <p:txBody>
          <a:bodyPr/>
          <a:lstStyle/>
          <a:p>
            <a:r>
              <a:rPr lang="en-ZA" sz="1800" dirty="0"/>
              <a:t>deliverables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08C205B-C002-451A-8375-36B51428DB6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00007" y="3675534"/>
            <a:ext cx="5041422" cy="1013602"/>
          </a:xfrm>
        </p:spPr>
        <p:txBody>
          <a:bodyPr>
            <a:normAutofit/>
          </a:bodyPr>
          <a:lstStyle/>
          <a:p>
            <a:r>
              <a:rPr lang="en-US" sz="1300" dirty="0">
                <a:latin typeface="+mj-lt"/>
              </a:rPr>
              <a:t>Write up a technical report for a scientifically knowledgeable staff member in a state legislator’s office.  Provide sufficient numeric and graphical detail that the staff member can create a comprehensive briefing for a legislator. </a:t>
            </a:r>
            <a:endParaRPr lang="en-US" sz="13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28DDB01-AA5C-4803-A5EC-1BD7D1BB84F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98264" y="4848039"/>
            <a:ext cx="5042568" cy="320381"/>
          </a:xfrm>
        </p:spPr>
        <p:txBody>
          <a:bodyPr/>
          <a:lstStyle/>
          <a:p>
            <a:r>
              <a:rPr lang="en-US" dirty="0"/>
              <a:t>Analysis and modeling used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6E89AE-B551-4EE1-8E20-9F3F0459035F}"/>
              </a:ext>
            </a:extLst>
          </p:cNvPr>
          <p:cNvSpPr txBox="1">
            <a:spLocks noGrp="1"/>
          </p:cNvSpPr>
          <p:nvPr>
            <p:ph type="body" sz="quarter" idx="26"/>
          </p:nvPr>
        </p:nvSpPr>
        <p:spPr>
          <a:xfrm>
            <a:off x="4398963" y="5193895"/>
            <a:ext cx="5040312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Change Point Analysis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Correlation Analysis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Logit Regression (Frequentist &amp; Bayesian)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/>
              <a:t>Chi-Squared Testing</a:t>
            </a:r>
          </a:p>
        </p:txBody>
      </p:sp>
    </p:spTree>
    <p:extLst>
      <p:ext uri="{BB962C8B-B14F-4D97-AF65-F5344CB8AC3E}">
        <p14:creationId xmlns:p14="http://schemas.microsoft.com/office/powerpoint/2010/main" val="3612494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ZA" sz="2000" dirty="0"/>
              <a:t>1) Us vaccination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4142" y="3249013"/>
            <a:ext cx="3103493" cy="1371600"/>
          </a:xfrm>
        </p:spPr>
        <p:txBody>
          <a:bodyPr>
            <a:normAutofit/>
          </a:bodyPr>
          <a:lstStyle/>
          <a:p>
            <a:pPr>
              <a:lnSpc>
                <a:spcPct val="190000"/>
              </a:lnSpc>
              <a:spcAft>
                <a:spcPts val="800"/>
              </a:spcAft>
            </a:pPr>
            <a:r>
              <a:rPr lang="en-US" sz="1400" dirty="0"/>
              <a:t>Vaccination rates from 1980 - 2017 for diphtheria/pertussis/tetanus, Hepatitis B, Polio, Influenza, and Measles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1894" y="2903539"/>
            <a:ext cx="3104198" cy="4391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sz="2000" dirty="0"/>
              <a:t>2) CA Kindergartens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2224" y="3249012"/>
            <a:ext cx="3103493" cy="1371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90000"/>
              </a:lnSpc>
              <a:spcAft>
                <a:spcPts val="800"/>
              </a:spcAft>
            </a:pPr>
            <a:r>
              <a:rPr lang="en-US" sz="1400" dirty="0"/>
              <a:t>A list of California kindergartens and whether they reported vaccination data to the state in 2013</a:t>
            </a:r>
            <a:endParaRPr lang="en-ZA" sz="1400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2000" dirty="0"/>
              <a:t>3) districts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50305" y="3249012"/>
            <a:ext cx="3103493" cy="1371600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US" sz="1400" noProof="1"/>
              <a:t>A sample of California school districts from the 2013 data collection along with specific numbers and percentages for each district</a:t>
            </a:r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D6F367EF-C259-4088-BD7A-95D314F0B28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ZA" dirty="0"/>
              <a:t>Portfolio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8875A7EC-3DB7-4BAF-9699-4DCDE45D006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4BF2B91-72FD-4689-B904-018D6DC6831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600" dirty="0"/>
              <a:t>5 features, 38 observations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848442-195C-4EE0-9C8C-AB69F79BEEF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50305" y="4555505"/>
            <a:ext cx="3103493" cy="33345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6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3 features, 7381 observations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89E69BF-4905-4A95-9C27-5A4FA89D35E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24644" y="4551950"/>
            <a:ext cx="3104198" cy="32038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dirty="0"/>
              <a:t>13 features, 700 observations</a:t>
            </a:r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FA47C5-B734-4D07-BF53-28BAADF21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  Vaccination rates in the us 1980 - 2017</a:t>
            </a:r>
          </a:p>
        </p:txBody>
      </p:sp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F07A30E2-003D-4E66-8665-F4A89979B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6169" y="1825626"/>
            <a:ext cx="8059663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E885D4-488D-48A5-B2B4-E700735B5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Portfolio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253E3-EFC9-4AC1-9013-EDD88B2F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65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68300-2682-4D1D-9792-C1830A085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Vaccination Reporting by School Type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189E63F-79C8-430C-B78D-D68ACDE03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7274" y="1470582"/>
            <a:ext cx="5777878" cy="471543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79F80-AFB6-4701-A6AC-6DF759DB3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Portfolio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34F41-A4F7-4E50-9277-A52D50F3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340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65A446-36EF-43EB-A776-2CFF8F65C4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67689" y="1822009"/>
            <a:ext cx="4261752" cy="339978"/>
          </a:xfrm>
        </p:spPr>
        <p:txBody>
          <a:bodyPr/>
          <a:lstStyle/>
          <a:p>
            <a:r>
              <a:rPr lang="en-US" sz="2000" dirty="0">
                <a:solidFill>
                  <a:schemeClr val="accent2"/>
                </a:solidFill>
              </a:rPr>
              <a:t>Number of schools in a district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26468-D426-4B41-9818-3F53DBA628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67688" y="2167485"/>
            <a:ext cx="3936630" cy="5401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larger the number of schools in a district, the lower the number of schools completed reporting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2A8B3-D2E7-42CE-90E1-A35EC5D9773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Portfolio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9DC4-AE5C-4FB0-8FBE-0737E136878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CA2349-2B84-46B2-B8D7-2D053EC75E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82829" y="3462541"/>
            <a:ext cx="4623525" cy="320382"/>
          </a:xfrm>
        </p:spPr>
        <p:txBody>
          <a:bodyPr/>
          <a:lstStyle/>
          <a:p>
            <a:r>
              <a:rPr lang="en-US" sz="2000" dirty="0">
                <a:solidFill>
                  <a:schemeClr val="accent2"/>
                </a:solidFill>
              </a:rPr>
              <a:t>Students receiving a free meal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C4C3AD-ECD9-4DDF-99F7-F0480269A9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82828" y="3808015"/>
            <a:ext cx="3294437" cy="5401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Students receiving a free meal were less likely to have belief exceptions for the vaccine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4E5FEC-94AD-4CD2-8A92-4D0E19F0EF3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30047" y="5046509"/>
            <a:ext cx="4261103" cy="320382"/>
          </a:xfrm>
        </p:spPr>
        <p:txBody>
          <a:bodyPr/>
          <a:lstStyle/>
          <a:p>
            <a:r>
              <a:rPr lang="en-US" sz="2000" dirty="0">
                <a:solidFill>
                  <a:schemeClr val="accent2"/>
                </a:solidFill>
              </a:rPr>
              <a:t>Students in family poverty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32B8DD-135C-4C53-91EC-B7C771B021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30047" y="5391985"/>
            <a:ext cx="3294437" cy="5401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Students with families reporting at the poverty level were less likely to be vaccinated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399B780-F793-494A-A403-DEDAF69C7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predictors</a:t>
            </a:r>
          </a:p>
        </p:txBody>
      </p:sp>
    </p:spTree>
    <p:extLst>
      <p:ext uri="{BB962C8B-B14F-4D97-AF65-F5344CB8AC3E}">
        <p14:creationId xmlns:p14="http://schemas.microsoft.com/office/powerpoint/2010/main" val="2070524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5628B3-025B-4599-9437-E847EA63D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time allowances for larger districts </a:t>
            </a:r>
          </a:p>
          <a:p>
            <a:r>
              <a:rPr lang="en-US" dirty="0"/>
              <a:t>Reduce number of schools per district or distribute additional resources to larger districts for reporting completion</a:t>
            </a:r>
          </a:p>
          <a:p>
            <a:r>
              <a:rPr lang="en-US" dirty="0"/>
              <a:t>Perform additional analysis on completion process blockers</a:t>
            </a:r>
          </a:p>
          <a:p>
            <a:r>
              <a:rPr lang="en-US" dirty="0"/>
              <a:t>Incentivize private school reporting compliance</a:t>
            </a:r>
          </a:p>
          <a:p>
            <a:r>
              <a:rPr lang="en-US" dirty="0"/>
              <a:t>Apply financial assistance toward family poverty programs and free meal programs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39EA33-3E90-4203-BE5E-78D04761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Portfolio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482BBB-B13C-4836-B7F0-BD0594917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E62611-50C6-42B4-8B6B-BF6EEBA04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767657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3FFC980-8EEC-4CFC-96C7-CEB6F5CA86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612839-5FA9-4715-8A7D-7F95D097B1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966E941-6182-4A32-B603-DDB09E5F0715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2347</TotalTime>
  <Words>1202</Words>
  <Application>Microsoft Office PowerPoint</Application>
  <PresentationFormat>Widescreen</PresentationFormat>
  <Paragraphs>256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Office Theme</vt:lpstr>
      <vt:lpstr>Applied Data science Masters portfolio</vt:lpstr>
      <vt:lpstr>About ME</vt:lpstr>
      <vt:lpstr>Projects</vt:lpstr>
      <vt:lpstr>Us vaccination rates</vt:lpstr>
      <vt:lpstr>Data sets</vt:lpstr>
      <vt:lpstr>Top 5  Vaccination rates in the us 1980 - 2017</vt:lpstr>
      <vt:lpstr>Vaccination Reporting by School Type</vt:lpstr>
      <vt:lpstr>TOP predictors</vt:lpstr>
      <vt:lpstr>Recommendations</vt:lpstr>
      <vt:lpstr>Women’s Ecommerce Clothing reviews</vt:lpstr>
      <vt:lpstr>Women’s E-Commerce Clothing Reviews Dataset</vt:lpstr>
      <vt:lpstr>Analysis: Association Rule Mining</vt:lpstr>
      <vt:lpstr>Analysis: Naïve Bayes and SVM Models</vt:lpstr>
      <vt:lpstr>Identifying what makes for an impactful review</vt:lpstr>
      <vt:lpstr> Conclusions and Recommendations</vt:lpstr>
      <vt:lpstr>Algorithm Comparisons – Image Classification</vt:lpstr>
      <vt:lpstr>Data Set</vt:lpstr>
      <vt:lpstr>Neural Network Classification</vt:lpstr>
      <vt:lpstr>Decision Trees &amp; Random Forest</vt:lpstr>
      <vt:lpstr>K-Nearest Neighbors</vt:lpstr>
      <vt:lpstr>Naïve Bayes</vt:lpstr>
      <vt:lpstr>Algorithm Comparison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science Masters portfolio</dc:title>
  <dc:creator>Brennan042@outlook.com</dc:creator>
  <cp:lastModifiedBy>Andrea Bradshaw</cp:lastModifiedBy>
  <cp:revision>21</cp:revision>
  <dcterms:created xsi:type="dcterms:W3CDTF">2022-02-27T18:08:46Z</dcterms:created>
  <dcterms:modified xsi:type="dcterms:W3CDTF">2022-03-14T14:47:14Z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